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5201" autoAdjust="0"/>
  </p:normalViewPr>
  <p:slideViewPr>
    <p:cSldViewPr showGuides="1">
      <p:cViewPr varScale="1">
        <p:scale>
          <a:sx n="83" d="100"/>
          <a:sy n="83" d="100"/>
        </p:scale>
        <p:origin x="74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rcRect l="20833" r="20833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711E981A-59DC-4AFA-B88F-D712EFC007F4}"/>
              </a:ext>
            </a:extLst>
          </p:cNvPr>
          <p:cNvSpPr>
            <a:spLocks noGrp="1"/>
          </p:cNvSpPr>
          <p:nvPr/>
        </p:nvSpPr>
        <p:spPr>
          <a:xfrm>
            <a:off x="6781800" y="0"/>
            <a:ext cx="76200" cy="6858000"/>
          </a:xfrm>
          <a:prstGeom prst="rect">
            <a:avLst/>
          </a:prstGeom>
          <a:solidFill>
            <a:srgbClr val="21AD4A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00" y="373805"/>
            <a:ext cx="1809750" cy="519215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594D4467-EB87-446E-B847-45172DD34158}"/>
              </a:ext>
            </a:extLst>
          </p:cNvPr>
          <p:cNvSpPr>
            <a:spLocks noGrp="1"/>
          </p:cNvSpPr>
          <p:nvPr/>
        </p:nvSpPr>
        <p:spPr>
          <a:xfrm>
            <a:off x="609600" y="1104900"/>
            <a:ext cx="4572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21AD4A"/>
                </a:solidFill>
                <a:latin typeface="Helvetica"/>
                <a:ea typeface="Helvetica"/>
                <a:cs typeface="Helvetica"/>
              </a:defRPr>
            </a:pPr>
            <a:r>
              <a:rPr sz="1275" b="1" i="0">
                <a:solidFill>
                  <a:srgbClr val="21AD4A"/>
                </a:solidFill>
                <a:latin typeface="Helvetica"/>
                <a:ea typeface="Helvetica"/>
                <a:cs typeface="Helvetica"/>
              </a:rPr>
              <a:t>THCS LEARNING WEEK 2026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D257FAA-8F0B-4981-A4A2-99569A80A76D}"/>
              </a:ext>
            </a:extLst>
          </p:cNvPr>
          <p:cNvSpPr>
            <a:spLocks noGrp="1"/>
          </p:cNvSpPr>
          <p:nvPr/>
        </p:nvSpPr>
        <p:spPr>
          <a:xfrm>
            <a:off x="609600" y="1743075"/>
            <a:ext cx="5810250" cy="2419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buNone/>
              <a:defRPr sz="322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322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A PHOTONICS21</a:t>
            </a:r>
          </a:p>
          <a:p>
            <a:pPr algn="l">
              <a:lnSpc>
                <a:spcPct val="92000"/>
              </a:lnSpc>
              <a:buNone/>
              <a:defRPr sz="322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322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PERSPECTIVE ON</a:t>
            </a:r>
          </a:p>
          <a:p>
            <a:pPr algn="l">
              <a:lnSpc>
                <a:spcPct val="92000"/>
              </a:lnSpc>
              <a:buNone/>
              <a:defRPr sz="322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322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HEALTH-SYSTEM</a:t>
            </a:r>
          </a:p>
          <a:p>
            <a:pPr algn="l">
              <a:lnSpc>
                <a:spcPct val="92000"/>
              </a:lnSpc>
              <a:buNone/>
              <a:defRPr sz="322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322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TRANSFORMATION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6C5B84B-15E6-4BA8-9355-AAD6BD220CDD}"/>
              </a:ext>
            </a:extLst>
          </p:cNvPr>
          <p:cNvSpPr>
            <a:spLocks noGrp="1"/>
          </p:cNvSpPr>
          <p:nvPr/>
        </p:nvSpPr>
        <p:spPr>
          <a:xfrm>
            <a:off x="628650" y="442912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72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From enabling technology to routine care</a:t>
            </a:r>
          </a:p>
        </p:txBody>
      </p:sp>
      <p:sp>
        <p:nvSpPr>
          <p:cNvPr id="7" name="Gerade Verbindung 6">
            <a:extLst>
              <a:ext uri="{FF2B5EF4-FFF2-40B4-BE49-F238E27FC236}">
                <a16:creationId xmlns:a16="http://schemas.microsoft.com/office/drawing/2014/main" id="{94A47B19-6E27-42B1-9001-573C6191019D}"/>
              </a:ext>
            </a:extLst>
          </p:cNvPr>
          <p:cNvSpPr>
            <a:spLocks noGrp="1"/>
          </p:cNvSpPr>
          <p:nvPr/>
        </p:nvSpPr>
        <p:spPr>
          <a:xfrm>
            <a:off x="628650" y="5200650"/>
            <a:ext cx="3905250" cy="0"/>
          </a:xfrm>
          <a:prstGeom prst="line">
            <a:avLst/>
          </a:prstGeom>
          <a:noFill/>
          <a:ln w="14288">
            <a:solidFill>
              <a:srgbClr val="21AD4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DFC6237-8795-484C-B850-398372113628}"/>
              </a:ext>
            </a:extLst>
          </p:cNvPr>
          <p:cNvSpPr>
            <a:spLocks noGrp="1"/>
          </p:cNvSpPr>
          <p:nvPr/>
        </p:nvSpPr>
        <p:spPr>
          <a:xfrm>
            <a:off x="628650" y="5372100"/>
            <a:ext cx="4191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5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Prof. Dr. Jürgen Popp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6AB377D-D534-4A09-9565-91336BF10954}"/>
              </a:ext>
            </a:extLst>
          </p:cNvPr>
          <p:cNvSpPr>
            <a:spLocks noGrp="1"/>
          </p:cNvSpPr>
          <p:nvPr/>
        </p:nvSpPr>
        <p:spPr>
          <a:xfrm>
            <a:off x="628650" y="5762625"/>
            <a:ext cx="4953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0" i="0">
                <a:solidFill>
                  <a:srgbClr val="88939D"/>
                </a:solidFill>
                <a:latin typeface="Helvetica"/>
                <a:ea typeface="Helvetica"/>
                <a:cs typeface="Helvetica"/>
              </a:defRPr>
            </a:pPr>
            <a:r>
              <a:rPr sz="1200" b="0" i="0">
                <a:solidFill>
                  <a:srgbClr val="88939D"/>
                </a:solidFill>
                <a:latin typeface="Helvetica"/>
                <a:ea typeface="Helvetica"/>
                <a:cs typeface="Helvetica"/>
              </a:rPr>
              <a:t>Photonics21  ·  28 September 2026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FF31865-F792-4516-9BC7-F163DD25DB30}"/>
              </a:ext>
            </a:extLst>
          </p:cNvPr>
          <p:cNvSpPr>
            <a:spLocks noGrp="1"/>
          </p:cNvSpPr>
          <p:nvPr/>
        </p:nvSpPr>
        <p:spPr>
          <a:xfrm>
            <a:off x="9906000" y="6553200"/>
            <a:ext cx="1809750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675" b="0" i="0">
                <a:solidFill>
                  <a:srgbClr val="88939D"/>
                </a:solidFill>
                <a:latin typeface="Helvetica"/>
                <a:ea typeface="Helvetica"/>
                <a:cs typeface="Helvetica"/>
              </a:defRPr>
            </a:pPr>
            <a:r>
              <a:rPr sz="675" b="0" i="0">
                <a:solidFill>
                  <a:srgbClr val="88939D"/>
                </a:solidFill>
                <a:latin typeface="Helvetica"/>
                <a:ea typeface="Helvetica"/>
                <a:cs typeface="Helvetica"/>
              </a:rPr>
              <a:t>Conceptual illustration</a:t>
            </a:r>
          </a:p>
        </p:txBody>
      </p:sp>
    </p:spTree>
    <p:extLst>
      <p:ext uri="{BB962C8B-B14F-4D97-AF65-F5344CB8AC3E}">
        <p14:creationId xmlns:p14="http://schemas.microsoft.com/office/powerpoint/2010/main" val="1385463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73E35DCD-86FA-4789-8C46-B6F73BDC8B50}"/>
              </a:ext>
            </a:extLst>
          </p:cNvPr>
          <p:cNvSpPr>
            <a:spLocks noGrp="1"/>
          </p:cNvSpPr>
          <p:nvPr/>
        </p:nvSpPr>
        <p:spPr>
          <a:xfrm>
            <a:off x="609600" y="371475"/>
            <a:ext cx="8667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7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27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The Photonics21 position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8ED67C48-DE18-4BE8-A635-2F5DFB74640C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8667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1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1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European capability, faster deployment and cross-sector missions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C83737D-2AC2-4CE7-9240-8CD5C0B5BD65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1066800" cy="47625"/>
          </a:xfrm>
          <a:prstGeom prst="rect">
            <a:avLst/>
          </a:prstGeom>
          <a:solidFill>
            <a:srgbClr val="21AD4A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925050" y="373181"/>
            <a:ext cx="1714500" cy="491888"/>
          </a:xfrm>
          <a:prstGeom prst="rect">
            <a:avLst/>
          </a:prstGeom>
        </p:spPr>
      </p:pic>
      <p:sp>
        <p:nvSpPr>
          <p:cNvPr id="5" name="Gerade Verbindung 4">
            <a:extLst>
              <a:ext uri="{FF2B5EF4-FFF2-40B4-BE49-F238E27FC236}">
                <a16:creationId xmlns:a16="http://schemas.microsoft.com/office/drawing/2014/main" id="{A3484030-1678-421B-ADBB-5E11BE3B764C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8239125" cy="0"/>
          </a:xfrm>
          <a:prstGeom prst="line">
            <a:avLst/>
          </a:prstGeom>
          <a:noFill/>
          <a:ln w="13335">
            <a:solidFill>
              <a:srgbClr val="21AD4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25382E8-F82A-4A5C-86B6-6D2C6805B470}"/>
              </a:ext>
            </a:extLst>
          </p:cNvPr>
          <p:cNvSpPr>
            <a:spLocks noGrp="1"/>
          </p:cNvSpPr>
          <p:nvPr/>
        </p:nvSpPr>
        <p:spPr>
          <a:xfrm>
            <a:off x="619125" y="6553200"/>
            <a:ext cx="3429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88939D"/>
                </a:solidFill>
                <a:latin typeface="Helvetica"/>
                <a:ea typeface="Helvetica"/>
                <a:cs typeface="Helvetica"/>
              </a:defRPr>
            </a:pPr>
            <a:r>
              <a:rPr sz="825" b="0" i="0">
                <a:solidFill>
                  <a:srgbClr val="88939D"/>
                </a:solidFill>
                <a:latin typeface="Helvetica"/>
                <a:ea typeface="Helvetica"/>
                <a:cs typeface="Helvetica"/>
              </a:rPr>
              <a:t>THCS Learning Week 2026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621ECF5-7737-41E2-9A47-D2B4D03AEB55}"/>
              </a:ext>
            </a:extLst>
          </p:cNvPr>
          <p:cNvSpPr>
            <a:spLocks noGrp="1"/>
          </p:cNvSpPr>
          <p:nvPr/>
        </p:nvSpPr>
        <p:spPr>
          <a:xfrm>
            <a:off x="247650" y="6515100"/>
            <a:ext cx="2667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75" b="0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0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2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9CA5ED8-3C67-4D33-B59E-3EF6BFFCEDA0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6858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8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Photonics enables critical sectors, including healthcare, AI and semiconductors.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2462C3F-B231-4F0B-A0FB-F73B53549B05}"/>
              </a:ext>
            </a:extLst>
          </p:cNvPr>
          <p:cNvSpPr>
            <a:spLocks noGrp="1"/>
          </p:cNvSpPr>
          <p:nvPr/>
        </p:nvSpPr>
        <p:spPr>
          <a:xfrm>
            <a:off x="628650" y="2276475"/>
            <a:ext cx="18097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750" b="1" i="0">
                <a:solidFill>
                  <a:srgbClr val="FF9E1B"/>
                </a:solidFill>
                <a:latin typeface="Helvetica"/>
                <a:ea typeface="Helvetica"/>
                <a:cs typeface="Helvetica"/>
              </a:defRPr>
            </a:pPr>
            <a:r>
              <a:rPr sz="3750" b="1" i="0">
                <a:solidFill>
                  <a:srgbClr val="FF9E1B"/>
                </a:solidFill>
                <a:latin typeface="Helvetica"/>
                <a:ea typeface="Helvetica"/>
                <a:cs typeface="Helvetica"/>
              </a:rPr>
              <a:t>€2bn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31F6488-6D7C-4100-B6DD-C4F1D7754F31}"/>
              </a:ext>
            </a:extLst>
          </p:cNvPr>
          <p:cNvSpPr>
            <a:spLocks noGrp="1"/>
          </p:cNvSpPr>
          <p:nvPr/>
        </p:nvSpPr>
        <p:spPr>
          <a:xfrm>
            <a:off x="2371725" y="2324100"/>
            <a:ext cx="4762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350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350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public funding proposed for a stand-alone</a:t>
            </a:r>
          </a:p>
          <a:p>
            <a:pPr algn="l">
              <a:lnSpc>
                <a:spcPct val="104000"/>
              </a:lnSpc>
              <a:buNone/>
              <a:defRPr sz="1350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350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photonics programme in the 2028–2034 MFF</a:t>
            </a:r>
          </a:p>
        </p:txBody>
      </p:sp>
      <p:sp>
        <p:nvSpPr>
          <p:cNvPr id="11" name="Gerade Verbindung 10">
            <a:extLst>
              <a:ext uri="{FF2B5EF4-FFF2-40B4-BE49-F238E27FC236}">
                <a16:creationId xmlns:a16="http://schemas.microsoft.com/office/drawing/2014/main" id="{23604979-662D-4311-9262-E8EE0AA00C2B}"/>
              </a:ext>
            </a:extLst>
          </p:cNvPr>
          <p:cNvSpPr>
            <a:spLocks noGrp="1"/>
          </p:cNvSpPr>
          <p:nvPr/>
        </p:nvSpPr>
        <p:spPr>
          <a:xfrm>
            <a:off x="628650" y="3048000"/>
            <a:ext cx="65341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C3E8D80-5966-4B5A-9B9B-63B992661FC8}"/>
              </a:ext>
            </a:extLst>
          </p:cNvPr>
          <p:cNvSpPr>
            <a:spLocks noGrp="1"/>
          </p:cNvSpPr>
          <p:nvPr/>
        </p:nvSpPr>
        <p:spPr>
          <a:xfrm>
            <a:off x="628650" y="3228975"/>
            <a:ext cx="1809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150" b="1" i="0">
                <a:solidFill>
                  <a:srgbClr val="21AD4A"/>
                </a:solidFill>
                <a:latin typeface="Helvetica"/>
                <a:ea typeface="Helvetica"/>
                <a:cs typeface="Helvetica"/>
              </a:defRPr>
            </a:pPr>
            <a:r>
              <a:rPr sz="3150" b="1" i="0">
                <a:solidFill>
                  <a:srgbClr val="21AD4A"/>
                </a:solidFill>
                <a:latin typeface="Helvetica"/>
                <a:ea typeface="Helvetica"/>
                <a:cs typeface="Helvetica"/>
              </a:rPr>
              <a:t>€6–8bn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29E37E4-31E0-4615-A2CB-EC5CACFAE029}"/>
              </a:ext>
            </a:extLst>
          </p:cNvPr>
          <p:cNvSpPr>
            <a:spLocks noGrp="1"/>
          </p:cNvSpPr>
          <p:nvPr/>
        </p:nvSpPr>
        <p:spPr>
          <a:xfrm>
            <a:off x="2371725" y="3267075"/>
            <a:ext cx="4762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350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350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total programme envisaged to accelerate</a:t>
            </a:r>
          </a:p>
          <a:p>
            <a:pPr algn="l">
              <a:lnSpc>
                <a:spcPct val="104000"/>
              </a:lnSpc>
              <a:buNone/>
              <a:defRPr sz="1350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350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innovation, manufacturing and deployment</a:t>
            </a:r>
          </a:p>
        </p:txBody>
      </p:sp>
      <p:sp>
        <p:nvSpPr>
          <p:cNvPr id="14" name="Gerade Verbindung 13">
            <a:extLst>
              <a:ext uri="{FF2B5EF4-FFF2-40B4-BE49-F238E27FC236}">
                <a16:creationId xmlns:a16="http://schemas.microsoft.com/office/drawing/2014/main" id="{909DD8C9-7C14-46BF-BB53-C1EC7071B0E1}"/>
              </a:ext>
            </a:extLst>
          </p:cNvPr>
          <p:cNvSpPr>
            <a:spLocks noGrp="1"/>
          </p:cNvSpPr>
          <p:nvPr/>
        </p:nvSpPr>
        <p:spPr>
          <a:xfrm>
            <a:off x="628650" y="3981450"/>
            <a:ext cx="65341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A89E15A-9173-4303-8BC2-419B118D035F}"/>
              </a:ext>
            </a:extLst>
          </p:cNvPr>
          <p:cNvSpPr>
            <a:spLocks noGrp="1"/>
          </p:cNvSpPr>
          <p:nvPr/>
        </p:nvSpPr>
        <p:spPr>
          <a:xfrm>
            <a:off x="628650" y="4229100"/>
            <a:ext cx="2476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169FE6"/>
                </a:solidFill>
                <a:latin typeface="Helvetica"/>
                <a:ea typeface="Helvetica"/>
                <a:cs typeface="Helvetica"/>
              </a:defRPr>
            </a:pPr>
            <a:r>
              <a:rPr sz="1125" b="1" i="0">
                <a:solidFill>
                  <a:srgbClr val="169FE6"/>
                </a:solidFill>
                <a:latin typeface="Helvetica"/>
                <a:ea typeface="Helvetica"/>
                <a:cs typeface="Helvetica"/>
              </a:rPr>
              <a:t>GRAND CHALLENGES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C90212AC-3AE7-47BD-ABCC-DDFD9482285A}"/>
              </a:ext>
            </a:extLst>
          </p:cNvPr>
          <p:cNvSpPr>
            <a:spLocks noGrp="1"/>
          </p:cNvSpPr>
          <p:nvPr/>
        </p:nvSpPr>
        <p:spPr>
          <a:xfrm>
            <a:off x="628650" y="4514850"/>
            <a:ext cx="28575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5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Full innovation pathway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F5DE871-D663-4418-84CB-5000A2CD6CF4}"/>
              </a:ext>
            </a:extLst>
          </p:cNvPr>
          <p:cNvSpPr>
            <a:spLocks noGrp="1"/>
          </p:cNvSpPr>
          <p:nvPr/>
        </p:nvSpPr>
        <p:spPr>
          <a:xfrm>
            <a:off x="628650" y="4848225"/>
            <a:ext cx="65341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Research and prototyping, pilot manufacturing, industrialisation and deployment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BF3FC55-F51E-46E2-8163-95A8E6BD34A7}"/>
              </a:ext>
            </a:extLst>
          </p:cNvPr>
          <p:cNvSpPr>
            <a:spLocks noGrp="1"/>
          </p:cNvSpPr>
          <p:nvPr/>
        </p:nvSpPr>
        <p:spPr>
          <a:xfrm>
            <a:off x="628650" y="5438775"/>
            <a:ext cx="17145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125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BREAK SILOS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DFA13AA-2EC7-4424-96E7-9A585C8C74B2}"/>
              </a:ext>
            </a:extLst>
          </p:cNvPr>
          <p:cNvSpPr>
            <a:spLocks noGrp="1"/>
          </p:cNvSpPr>
          <p:nvPr/>
        </p:nvSpPr>
        <p:spPr>
          <a:xfrm>
            <a:off x="628650" y="5715000"/>
            <a:ext cx="65341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Health missions require cross-sector collaboration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9A61E941-A4E5-4CF2-A7F5-87511234FD92}"/>
              </a:ext>
            </a:extLst>
          </p:cNvPr>
          <p:cNvSpPr>
            <a:spLocks noGrp="1"/>
          </p:cNvSpPr>
          <p:nvPr/>
        </p:nvSpPr>
        <p:spPr>
          <a:xfrm>
            <a:off x="7781925" y="1485900"/>
            <a:ext cx="3800475" cy="45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pic>
        <p:nvPicPr>
          <p:cNvPr id="42" name="Grafik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137484" y="1581150"/>
            <a:ext cx="3098881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1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30">
            <a:extLst>
              <a:ext uri="{FF2B5EF4-FFF2-40B4-BE49-F238E27FC236}">
                <a16:creationId xmlns:a16="http://schemas.microsoft.com/office/drawing/2014/main" id="{B8065FA6-813A-42E5-B92B-B603EE185B23}"/>
              </a:ext>
            </a:extLst>
          </p:cNvPr>
          <p:cNvSpPr>
            <a:spLocks noGrp="1"/>
          </p:cNvSpPr>
          <p:nvPr/>
        </p:nvSpPr>
        <p:spPr>
          <a:xfrm>
            <a:off x="609600" y="371475"/>
            <a:ext cx="8667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7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27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Transformation changes care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D17E943-9FC3-44FE-AAD9-ADE529A3A4E5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8667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1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1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The Photonics21 ambition meets the THCS implementation perspective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0338752-7E1A-4E1F-B2C9-F6460D52574A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1066800" cy="47625"/>
          </a:xfrm>
          <a:prstGeom prst="rect">
            <a:avLst/>
          </a:prstGeom>
          <a:solidFill>
            <a:srgbClr val="21AD4A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34" name="Grafik 3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925050" y="373181"/>
            <a:ext cx="1714500" cy="491888"/>
          </a:xfrm>
          <a:prstGeom prst="rect">
            <a:avLst/>
          </a:prstGeom>
        </p:spPr>
      </p:pic>
      <p:sp>
        <p:nvSpPr>
          <p:cNvPr id="5" name="Gerade Verbindung 4">
            <a:extLst>
              <a:ext uri="{FF2B5EF4-FFF2-40B4-BE49-F238E27FC236}">
                <a16:creationId xmlns:a16="http://schemas.microsoft.com/office/drawing/2014/main" id="{11B9748F-BEC1-4491-9003-D89DBA19815D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8239125" cy="0"/>
          </a:xfrm>
          <a:prstGeom prst="line">
            <a:avLst/>
          </a:prstGeom>
          <a:noFill/>
          <a:ln w="13335">
            <a:solidFill>
              <a:srgbClr val="21AD4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37C408B8-458B-44A6-B586-98E21025558B}"/>
              </a:ext>
            </a:extLst>
          </p:cNvPr>
          <p:cNvSpPr>
            <a:spLocks noGrp="1"/>
          </p:cNvSpPr>
          <p:nvPr/>
        </p:nvSpPr>
        <p:spPr>
          <a:xfrm>
            <a:off x="619125" y="6553200"/>
            <a:ext cx="3429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88939D"/>
                </a:solidFill>
                <a:latin typeface="Helvetica"/>
                <a:ea typeface="Helvetica"/>
                <a:cs typeface="Helvetica"/>
              </a:defRPr>
            </a:pPr>
            <a:r>
              <a:rPr sz="825" b="0" i="0">
                <a:solidFill>
                  <a:srgbClr val="88939D"/>
                </a:solidFill>
                <a:latin typeface="Helvetica"/>
                <a:ea typeface="Helvetica"/>
                <a:cs typeface="Helvetica"/>
              </a:rPr>
              <a:t>THCS Learning Week 2026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66279CE-8118-4F4F-96B8-C36C4FFF7E83}"/>
              </a:ext>
            </a:extLst>
          </p:cNvPr>
          <p:cNvSpPr>
            <a:spLocks noGrp="1"/>
          </p:cNvSpPr>
          <p:nvPr/>
        </p:nvSpPr>
        <p:spPr>
          <a:xfrm>
            <a:off x="247650" y="6515100"/>
            <a:ext cx="2667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75" b="0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0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3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A1E6453-1387-4B44-A7E9-E116BF88E708}"/>
              </a:ext>
            </a:extLst>
          </p:cNvPr>
          <p:cNvSpPr>
            <a:spLocks noGrp="1"/>
          </p:cNvSpPr>
          <p:nvPr/>
        </p:nvSpPr>
        <p:spPr>
          <a:xfrm>
            <a:off x="771525" y="1590675"/>
            <a:ext cx="3714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88939D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88939D"/>
                </a:solidFill>
                <a:latin typeface="Helvetica"/>
                <a:ea typeface="Helvetica"/>
                <a:cs typeface="Helvetica"/>
              </a:rPr>
              <a:t>CURRENT PATTERN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7F33CA1C-CBDE-46B6-8E23-6BDFFC90E66E}"/>
              </a:ext>
            </a:extLst>
          </p:cNvPr>
          <p:cNvSpPr>
            <a:spLocks noGrp="1"/>
          </p:cNvSpPr>
          <p:nvPr/>
        </p:nvSpPr>
        <p:spPr>
          <a:xfrm>
            <a:off x="6534150" y="1590675"/>
            <a:ext cx="42862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21AD4A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21AD4A"/>
                </a:solidFill>
                <a:latin typeface="Helvetica"/>
                <a:ea typeface="Helvetica"/>
                <a:cs typeface="Helvetica"/>
              </a:rPr>
              <a:t>TRANSFORMATIVE SHIFT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5C0E2A5-BC43-471F-8190-88FB5153DD75}"/>
              </a:ext>
            </a:extLst>
          </p:cNvPr>
          <p:cNvSpPr>
            <a:spLocks noGrp="1"/>
          </p:cNvSpPr>
          <p:nvPr/>
        </p:nvSpPr>
        <p:spPr>
          <a:xfrm>
            <a:off x="628650" y="2114550"/>
            <a:ext cx="419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FF9E1B"/>
                </a:solidFill>
                <a:latin typeface="Helvetica"/>
                <a:ea typeface="Helvetica"/>
                <a:cs typeface="Helvetica"/>
              </a:defRPr>
            </a:pPr>
            <a:r>
              <a:rPr sz="1125" b="1" i="0">
                <a:solidFill>
                  <a:srgbClr val="FF9E1B"/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EF218C9-33C1-4719-9D0C-6C7FADF9CCFF}"/>
              </a:ext>
            </a:extLst>
          </p:cNvPr>
          <p:cNvSpPr>
            <a:spLocks noGrp="1"/>
          </p:cNvSpPr>
          <p:nvPr/>
        </p:nvSpPr>
        <p:spPr>
          <a:xfrm>
            <a:off x="1228725" y="2038350"/>
            <a:ext cx="3905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800" b="1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Reactive treatment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D73AA002-37E1-45C8-A569-E7EBC289CC6C}"/>
              </a:ext>
            </a:extLst>
          </p:cNvPr>
          <p:cNvSpPr>
            <a:spLocks noGrp="1"/>
          </p:cNvSpPr>
          <p:nvPr/>
        </p:nvSpPr>
        <p:spPr>
          <a:xfrm>
            <a:off x="5600700" y="2133600"/>
            <a:ext cx="47625" cy="285750"/>
          </a:xfrm>
          <a:prstGeom prst="rect">
            <a:avLst/>
          </a:prstGeom>
          <a:solidFill>
            <a:srgbClr val="FF9E1B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F55DBF1-1F03-4D03-9AE1-DF494ED764DB}"/>
              </a:ext>
            </a:extLst>
          </p:cNvPr>
          <p:cNvSpPr>
            <a:spLocks noGrp="1"/>
          </p:cNvSpPr>
          <p:nvPr/>
        </p:nvSpPr>
        <p:spPr>
          <a:xfrm>
            <a:off x="6219825" y="2038350"/>
            <a:ext cx="4953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8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Prevention and earlier action</a:t>
            </a:r>
          </a:p>
        </p:txBody>
      </p:sp>
      <p:sp>
        <p:nvSpPr>
          <p:cNvPr id="14" name="Gerade Verbindung 13">
            <a:extLst>
              <a:ext uri="{FF2B5EF4-FFF2-40B4-BE49-F238E27FC236}">
                <a16:creationId xmlns:a16="http://schemas.microsoft.com/office/drawing/2014/main" id="{AF054FE6-A075-4249-A807-864B3206411B}"/>
              </a:ext>
            </a:extLst>
          </p:cNvPr>
          <p:cNvSpPr>
            <a:spLocks noGrp="1"/>
          </p:cNvSpPr>
          <p:nvPr/>
        </p:nvSpPr>
        <p:spPr>
          <a:xfrm>
            <a:off x="1228725" y="2619375"/>
            <a:ext cx="99250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8EA6E62-090D-47B8-8F07-6DA5A3F4236A}"/>
              </a:ext>
            </a:extLst>
          </p:cNvPr>
          <p:cNvSpPr>
            <a:spLocks noGrp="1"/>
          </p:cNvSpPr>
          <p:nvPr/>
        </p:nvSpPr>
        <p:spPr>
          <a:xfrm>
            <a:off x="628650" y="2952750"/>
            <a:ext cx="419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169FE6"/>
                </a:solidFill>
                <a:latin typeface="Helvetica"/>
                <a:ea typeface="Helvetica"/>
                <a:cs typeface="Helvetica"/>
              </a:defRPr>
            </a:pPr>
            <a:r>
              <a:rPr sz="1125" b="1" i="0">
                <a:solidFill>
                  <a:srgbClr val="169FE6"/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E9F8788-C77E-4860-BE46-CCF06329C80B}"/>
              </a:ext>
            </a:extLst>
          </p:cNvPr>
          <p:cNvSpPr>
            <a:spLocks noGrp="1"/>
          </p:cNvSpPr>
          <p:nvPr/>
        </p:nvSpPr>
        <p:spPr>
          <a:xfrm>
            <a:off x="1228725" y="2876550"/>
            <a:ext cx="3905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800" b="1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Centralised specialist care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3AA7E0FF-836D-4F95-A8C3-DB89481616DF}"/>
              </a:ext>
            </a:extLst>
          </p:cNvPr>
          <p:cNvSpPr>
            <a:spLocks noGrp="1"/>
          </p:cNvSpPr>
          <p:nvPr/>
        </p:nvSpPr>
        <p:spPr>
          <a:xfrm>
            <a:off x="5600700" y="2971800"/>
            <a:ext cx="47625" cy="285750"/>
          </a:xfrm>
          <a:prstGeom prst="rect">
            <a:avLst/>
          </a:prstGeom>
          <a:solidFill>
            <a:srgbClr val="21AD4A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53C00C8-8A9C-4167-BB97-78611F1E04F0}"/>
              </a:ext>
            </a:extLst>
          </p:cNvPr>
          <p:cNvSpPr>
            <a:spLocks noGrp="1"/>
          </p:cNvSpPr>
          <p:nvPr/>
        </p:nvSpPr>
        <p:spPr>
          <a:xfrm>
            <a:off x="6219825" y="2876550"/>
            <a:ext cx="4953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8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Point of care and home</a:t>
            </a:r>
          </a:p>
        </p:txBody>
      </p:sp>
      <p:sp>
        <p:nvSpPr>
          <p:cNvPr id="19" name="Gerade Verbindung 18">
            <a:extLst>
              <a:ext uri="{FF2B5EF4-FFF2-40B4-BE49-F238E27FC236}">
                <a16:creationId xmlns:a16="http://schemas.microsoft.com/office/drawing/2014/main" id="{E350D105-3B74-4BED-BCF9-75D806339053}"/>
              </a:ext>
            </a:extLst>
          </p:cNvPr>
          <p:cNvSpPr>
            <a:spLocks noGrp="1"/>
          </p:cNvSpPr>
          <p:nvPr/>
        </p:nvSpPr>
        <p:spPr>
          <a:xfrm>
            <a:off x="1228725" y="3457575"/>
            <a:ext cx="99250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8B2AD51A-6E53-4CA2-BF1E-90EA82C152D6}"/>
              </a:ext>
            </a:extLst>
          </p:cNvPr>
          <p:cNvSpPr>
            <a:spLocks noGrp="1"/>
          </p:cNvSpPr>
          <p:nvPr/>
        </p:nvSpPr>
        <p:spPr>
          <a:xfrm>
            <a:off x="628650" y="3790950"/>
            <a:ext cx="419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169FE6"/>
                </a:solidFill>
                <a:latin typeface="Helvetica"/>
                <a:ea typeface="Helvetica"/>
                <a:cs typeface="Helvetica"/>
              </a:defRPr>
            </a:pPr>
            <a:r>
              <a:rPr sz="1125" b="1" i="0">
                <a:solidFill>
                  <a:srgbClr val="169FE6"/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BC0B5B0-3273-458C-A5E1-0715159B86F5}"/>
              </a:ext>
            </a:extLst>
          </p:cNvPr>
          <p:cNvSpPr>
            <a:spLocks noGrp="1"/>
          </p:cNvSpPr>
          <p:nvPr/>
        </p:nvSpPr>
        <p:spPr>
          <a:xfrm>
            <a:off x="1228725" y="3714750"/>
            <a:ext cx="3905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800" b="1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Episodic snapshots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6E0BF356-DBA3-495E-8128-C58935B42943}"/>
              </a:ext>
            </a:extLst>
          </p:cNvPr>
          <p:cNvSpPr>
            <a:spLocks noGrp="1"/>
          </p:cNvSpPr>
          <p:nvPr/>
        </p:nvSpPr>
        <p:spPr>
          <a:xfrm>
            <a:off x="5600700" y="3810000"/>
            <a:ext cx="47625" cy="285750"/>
          </a:xfrm>
          <a:prstGeom prst="rect">
            <a:avLst/>
          </a:prstGeom>
          <a:solidFill>
            <a:srgbClr val="21AD4A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97DD5F80-86E4-4F98-A093-AFBAAA8EECF0}"/>
              </a:ext>
            </a:extLst>
          </p:cNvPr>
          <p:cNvSpPr>
            <a:spLocks noGrp="1"/>
          </p:cNvSpPr>
          <p:nvPr/>
        </p:nvSpPr>
        <p:spPr>
          <a:xfrm>
            <a:off x="6219825" y="3714750"/>
            <a:ext cx="4953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8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Longitudinal insight</a:t>
            </a:r>
          </a:p>
        </p:txBody>
      </p:sp>
      <p:sp>
        <p:nvSpPr>
          <p:cNvPr id="24" name="Gerade Verbindung 23">
            <a:extLst>
              <a:ext uri="{FF2B5EF4-FFF2-40B4-BE49-F238E27FC236}">
                <a16:creationId xmlns:a16="http://schemas.microsoft.com/office/drawing/2014/main" id="{11E272B0-81B7-4B72-B5BF-7A037D4DB2F1}"/>
              </a:ext>
            </a:extLst>
          </p:cNvPr>
          <p:cNvSpPr>
            <a:spLocks noGrp="1"/>
          </p:cNvSpPr>
          <p:nvPr/>
        </p:nvSpPr>
        <p:spPr>
          <a:xfrm>
            <a:off x="1228725" y="4295775"/>
            <a:ext cx="99250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A1615943-737B-49BE-8D97-6D858C4BD02A}"/>
              </a:ext>
            </a:extLst>
          </p:cNvPr>
          <p:cNvSpPr>
            <a:spLocks noGrp="1"/>
          </p:cNvSpPr>
          <p:nvPr/>
        </p:nvSpPr>
        <p:spPr>
          <a:xfrm>
            <a:off x="628650" y="4629150"/>
            <a:ext cx="419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169FE6"/>
                </a:solidFill>
                <a:latin typeface="Helvetica"/>
                <a:ea typeface="Helvetica"/>
                <a:cs typeface="Helvetica"/>
              </a:defRPr>
            </a:pPr>
            <a:r>
              <a:rPr sz="1125" b="1" i="0">
                <a:solidFill>
                  <a:srgbClr val="169FE6"/>
                </a:solidFill>
                <a:latin typeface="Helvetica"/>
                <a:ea typeface="Helvetica"/>
                <a:cs typeface="Helvetica"/>
              </a:rPr>
              <a:t>04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F6E451CF-E279-49B3-BBCC-3896BF2C14A8}"/>
              </a:ext>
            </a:extLst>
          </p:cNvPr>
          <p:cNvSpPr>
            <a:spLocks noGrp="1"/>
          </p:cNvSpPr>
          <p:nvPr/>
        </p:nvSpPr>
        <p:spPr>
          <a:xfrm>
            <a:off x="1228725" y="4552950"/>
            <a:ext cx="3905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800" b="1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Isolated measurements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DDE03DC7-5AA4-44A1-BBF7-65B35302B013}"/>
              </a:ext>
            </a:extLst>
          </p:cNvPr>
          <p:cNvSpPr>
            <a:spLocks noGrp="1"/>
          </p:cNvSpPr>
          <p:nvPr/>
        </p:nvSpPr>
        <p:spPr>
          <a:xfrm>
            <a:off x="5600700" y="4648200"/>
            <a:ext cx="47625" cy="285750"/>
          </a:xfrm>
          <a:prstGeom prst="rect">
            <a:avLst/>
          </a:prstGeom>
          <a:solidFill>
            <a:srgbClr val="21AD4A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F4910ACA-471D-4872-8102-9983AFA4FB1C}"/>
              </a:ext>
            </a:extLst>
          </p:cNvPr>
          <p:cNvSpPr>
            <a:spLocks noGrp="1"/>
          </p:cNvSpPr>
          <p:nvPr/>
        </p:nvSpPr>
        <p:spPr>
          <a:xfrm>
            <a:off x="6219825" y="4552950"/>
            <a:ext cx="4953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8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Clinically actionable decisions</a:t>
            </a:r>
          </a:p>
        </p:txBody>
      </p:sp>
      <p:sp>
        <p:nvSpPr>
          <p:cNvPr id="29" name="Abgerundetes Rechteck 28">
            <a:extLst>
              <a:ext uri="{FF2B5EF4-FFF2-40B4-BE49-F238E27FC236}">
                <a16:creationId xmlns:a16="http://schemas.microsoft.com/office/drawing/2014/main" id="{3B8CBB7B-10BC-462C-BFD3-17C6306F80E4}"/>
              </a:ext>
            </a:extLst>
          </p:cNvPr>
          <p:cNvSpPr>
            <a:spLocks noGrp="1"/>
          </p:cNvSpPr>
          <p:nvPr/>
        </p:nvSpPr>
        <p:spPr>
          <a:xfrm>
            <a:off x="628650" y="5610225"/>
            <a:ext cx="10544175" cy="609600"/>
          </a:xfrm>
          <a:prstGeom prst="roundRect">
            <a:avLst>
              <a:gd name="adj" fmla="val 12500"/>
            </a:avLst>
          </a:prstGeom>
          <a:solidFill>
            <a:srgbClr val="083B20"/>
          </a:solidFill>
          <a:ln w="13335">
            <a:solidFill>
              <a:srgbClr val="21AD4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440B80D7-FF21-4485-A893-C8EA22AB16D4}"/>
              </a:ext>
            </a:extLst>
          </p:cNvPr>
          <p:cNvSpPr>
            <a:spLocks noGrp="1"/>
          </p:cNvSpPr>
          <p:nvPr/>
        </p:nvSpPr>
        <p:spPr>
          <a:xfrm>
            <a:off x="866775" y="5781675"/>
            <a:ext cx="100679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72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A successful pilot shows progress. Durable routine use shows transformation.</a:t>
            </a:r>
          </a:p>
        </p:txBody>
      </p:sp>
    </p:spTree>
    <p:extLst>
      <p:ext uri="{BB962C8B-B14F-4D97-AF65-F5344CB8AC3E}">
        <p14:creationId xmlns:p14="http://schemas.microsoft.com/office/powerpoint/2010/main" val="1042344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/>
          <p:cNvPicPr>
            <a:picLocks noChangeAspect="1"/>
          </p:cNvPicPr>
          <p:nvPr/>
        </p:nvPicPr>
        <p:blipFill>
          <a:blip r:embed="rId3"/>
          <a:srcRect l="21000" r="21000"/>
          <a:stretch>
            <a:fillRect/>
          </a:stretch>
        </p:blipFill>
        <p:spPr>
          <a:xfrm>
            <a:off x="0" y="0"/>
            <a:ext cx="7067550" cy="685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CFAA2884-63B0-42D2-8901-6B1BC04A7D7F}"/>
              </a:ext>
            </a:extLst>
          </p:cNvPr>
          <p:cNvSpPr>
            <a:spLocks noGrp="1"/>
          </p:cNvSpPr>
          <p:nvPr/>
        </p:nvSpPr>
        <p:spPr>
          <a:xfrm>
            <a:off x="6800850" y="0"/>
            <a:ext cx="5391150" cy="6858000"/>
          </a:xfrm>
          <a:prstGeom prst="rect">
            <a:avLst/>
          </a:prstGeom>
          <a:solidFill>
            <a:srgbClr val="000000">
              <a:alpha val="86000"/>
            </a:srgbClr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25050" y="335081"/>
            <a:ext cx="1714500" cy="491888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1CA74A28-CC24-426A-ABB1-6A5C1CE0E62A}"/>
              </a:ext>
            </a:extLst>
          </p:cNvPr>
          <p:cNvSpPr>
            <a:spLocks noGrp="1"/>
          </p:cNvSpPr>
          <p:nvPr/>
        </p:nvSpPr>
        <p:spPr>
          <a:xfrm>
            <a:off x="7305675" y="609600"/>
            <a:ext cx="233362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1" i="0">
                <a:solidFill>
                  <a:srgbClr val="21AD4A"/>
                </a:solidFill>
                <a:latin typeface="Helvetica"/>
                <a:ea typeface="Helvetica"/>
                <a:cs typeface="Helvetica"/>
              </a:defRPr>
            </a:pPr>
            <a:r>
              <a:rPr sz="900" b="1" i="0">
                <a:solidFill>
                  <a:srgbClr val="21AD4A"/>
                </a:solidFill>
                <a:latin typeface="Helvetica"/>
                <a:ea typeface="Helvetica"/>
                <a:cs typeface="Helvetica"/>
              </a:rPr>
              <a:t>PHOTONICS21 GRAND CHALLENGE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6A2044C-B169-4ABE-B6FA-3A02D2E03B1C}"/>
              </a:ext>
            </a:extLst>
          </p:cNvPr>
          <p:cNvSpPr>
            <a:spLocks noGrp="1"/>
          </p:cNvSpPr>
          <p:nvPr/>
        </p:nvSpPr>
        <p:spPr>
          <a:xfrm>
            <a:off x="7286625" y="838200"/>
            <a:ext cx="41433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buNone/>
              <a:defRPr sz="24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24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PERSONALISED OPTICAL</a:t>
            </a:r>
          </a:p>
          <a:p>
            <a:pPr algn="l">
              <a:lnSpc>
                <a:spcPct val="93000"/>
              </a:lnSpc>
              <a:buNone/>
              <a:defRPr sz="24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24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DIGITAL TWIN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16C858D-ED02-4BA2-BAA6-D2E1B0A3DE31}"/>
              </a:ext>
            </a:extLst>
          </p:cNvPr>
          <p:cNvSpPr>
            <a:spLocks noGrp="1"/>
          </p:cNvSpPr>
          <p:nvPr/>
        </p:nvSpPr>
        <p:spPr>
          <a:xfrm>
            <a:off x="7305675" y="1809750"/>
            <a:ext cx="4095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All relevant physical and molecular measurements fused through trustworthy AI</a:t>
            </a:r>
          </a:p>
        </p:txBody>
      </p:sp>
      <p:sp>
        <p:nvSpPr>
          <p:cNvPr id="7" name="Gerade Verbindung 6">
            <a:extLst>
              <a:ext uri="{FF2B5EF4-FFF2-40B4-BE49-F238E27FC236}">
                <a16:creationId xmlns:a16="http://schemas.microsoft.com/office/drawing/2014/main" id="{432FCE6B-B7BE-49F4-A7E4-ADCF43C8D908}"/>
              </a:ext>
            </a:extLst>
          </p:cNvPr>
          <p:cNvSpPr>
            <a:spLocks noGrp="1"/>
          </p:cNvSpPr>
          <p:nvPr/>
        </p:nvSpPr>
        <p:spPr>
          <a:xfrm>
            <a:off x="7315200" y="2381250"/>
            <a:ext cx="3571875" cy="0"/>
          </a:xfrm>
          <a:prstGeom prst="line">
            <a:avLst/>
          </a:prstGeom>
          <a:noFill/>
          <a:ln w="19050">
            <a:solidFill>
              <a:srgbClr val="21AD4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8C81735-1DD9-48CB-A292-FD177215AA93}"/>
              </a:ext>
            </a:extLst>
          </p:cNvPr>
          <p:cNvSpPr>
            <a:spLocks noGrp="1"/>
          </p:cNvSpPr>
          <p:nvPr/>
        </p:nvSpPr>
        <p:spPr>
          <a:xfrm>
            <a:off x="7315200" y="25336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FF9E1B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FF9E1B"/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47BA404-8F11-4D45-AB96-AE32C3C33EB0}"/>
              </a:ext>
            </a:extLst>
          </p:cNvPr>
          <p:cNvSpPr>
            <a:spLocks noGrp="1"/>
          </p:cNvSpPr>
          <p:nvPr/>
        </p:nvSpPr>
        <p:spPr>
          <a:xfrm>
            <a:off x="7810500" y="2514600"/>
            <a:ext cx="3571875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2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Physical measurements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BF9EBFE-4728-4413-9D42-F82BD8436201}"/>
              </a:ext>
            </a:extLst>
          </p:cNvPr>
          <p:cNvSpPr>
            <a:spLocks noGrp="1"/>
          </p:cNvSpPr>
          <p:nvPr/>
        </p:nvSpPr>
        <p:spPr>
          <a:xfrm>
            <a:off x="7810500" y="2752725"/>
            <a:ext cx="35718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9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Optical, electrical, acoustic and physiological signals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101E63B-3EA2-4C6A-9AA1-5B5E175E818F}"/>
              </a:ext>
            </a:extLst>
          </p:cNvPr>
          <p:cNvSpPr>
            <a:spLocks noGrp="1"/>
          </p:cNvSpPr>
          <p:nvPr/>
        </p:nvSpPr>
        <p:spPr>
          <a:xfrm>
            <a:off x="7315200" y="31432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1753956-E006-45B4-8066-14299A25C12F}"/>
              </a:ext>
            </a:extLst>
          </p:cNvPr>
          <p:cNvSpPr>
            <a:spLocks noGrp="1"/>
          </p:cNvSpPr>
          <p:nvPr/>
        </p:nvSpPr>
        <p:spPr>
          <a:xfrm>
            <a:off x="7810500" y="3124200"/>
            <a:ext cx="3571875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2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Molecular measurements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472B404-3515-43E5-80D5-EE11FCCC56BC}"/>
              </a:ext>
            </a:extLst>
          </p:cNvPr>
          <p:cNvSpPr>
            <a:spLocks noGrp="1"/>
          </p:cNvSpPr>
          <p:nvPr/>
        </p:nvSpPr>
        <p:spPr>
          <a:xfrm>
            <a:off x="7810500" y="3362325"/>
            <a:ext cx="35718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9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Spectroscopy and biochemical markers from tissues and biofluids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41B41B0-6A4F-45AF-9675-9BAD2ECA9CEC}"/>
              </a:ext>
            </a:extLst>
          </p:cNvPr>
          <p:cNvSpPr>
            <a:spLocks noGrp="1"/>
          </p:cNvSpPr>
          <p:nvPr/>
        </p:nvSpPr>
        <p:spPr>
          <a:xfrm>
            <a:off x="7315200" y="37528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014ADC4-A746-44B1-870C-FF424131D0AC}"/>
              </a:ext>
            </a:extLst>
          </p:cNvPr>
          <p:cNvSpPr>
            <a:spLocks noGrp="1"/>
          </p:cNvSpPr>
          <p:nvPr/>
        </p:nvSpPr>
        <p:spPr>
          <a:xfrm>
            <a:off x="7810500" y="3733800"/>
            <a:ext cx="3571875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2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Trustworthy AI fusion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5660B03-86A3-497D-95D7-B24CD2EC7EBF}"/>
              </a:ext>
            </a:extLst>
          </p:cNvPr>
          <p:cNvSpPr>
            <a:spLocks noGrp="1"/>
          </p:cNvSpPr>
          <p:nvPr/>
        </p:nvSpPr>
        <p:spPr>
          <a:xfrm>
            <a:off x="7810500" y="3971925"/>
            <a:ext cx="35718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9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Quality control, alignment and modelling across modalities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A7CB262-A763-40F3-B005-EE65E4416DEF}"/>
              </a:ext>
            </a:extLst>
          </p:cNvPr>
          <p:cNvSpPr>
            <a:spLocks noGrp="1"/>
          </p:cNvSpPr>
          <p:nvPr/>
        </p:nvSpPr>
        <p:spPr>
          <a:xfrm>
            <a:off x="7315200" y="4362450"/>
            <a:ext cx="4191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04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8BA5C11-829B-41B2-B5FA-AEC6DC1190B0}"/>
              </a:ext>
            </a:extLst>
          </p:cNvPr>
          <p:cNvSpPr>
            <a:spLocks noGrp="1"/>
          </p:cNvSpPr>
          <p:nvPr/>
        </p:nvSpPr>
        <p:spPr>
          <a:xfrm>
            <a:off x="7810500" y="4343400"/>
            <a:ext cx="3571875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2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Clinical twin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68B1514-B3C4-4B59-B624-B9D10B7DA417}"/>
              </a:ext>
            </a:extLst>
          </p:cNvPr>
          <p:cNvSpPr>
            <a:spLocks noGrp="1"/>
          </p:cNvSpPr>
          <p:nvPr/>
        </p:nvSpPr>
        <p:spPr>
          <a:xfrm>
            <a:off x="7810500" y="4581525"/>
            <a:ext cx="35718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9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Individual baseline, meaningful change and decision support</a:t>
            </a:r>
          </a:p>
        </p:txBody>
      </p:sp>
      <p:sp>
        <p:nvSpPr>
          <p:cNvPr id="20" name="Abgerundetes Rechteck 19">
            <a:extLst>
              <a:ext uri="{FF2B5EF4-FFF2-40B4-BE49-F238E27FC236}">
                <a16:creationId xmlns:a16="http://schemas.microsoft.com/office/drawing/2014/main" id="{3B0B373B-05F1-4247-8BC7-59FA55947CF9}"/>
              </a:ext>
            </a:extLst>
          </p:cNvPr>
          <p:cNvSpPr>
            <a:spLocks noGrp="1"/>
          </p:cNvSpPr>
          <p:nvPr/>
        </p:nvSpPr>
        <p:spPr>
          <a:xfrm>
            <a:off x="7286625" y="5095875"/>
            <a:ext cx="4219575" cy="1047750"/>
          </a:xfrm>
          <a:prstGeom prst="roundRect">
            <a:avLst>
              <a:gd name="adj" fmla="val 7273"/>
            </a:avLst>
          </a:prstGeom>
          <a:solidFill>
            <a:srgbClr val="07131B"/>
          </a:solidFill>
          <a:ln w="11430">
            <a:solidFill>
              <a:srgbClr val="169FE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20BDB50F-68C4-499E-9564-159229F4122B}"/>
              </a:ext>
            </a:extLst>
          </p:cNvPr>
          <p:cNvSpPr>
            <a:spLocks noGrp="1"/>
          </p:cNvSpPr>
          <p:nvPr/>
        </p:nvSpPr>
        <p:spPr>
          <a:xfrm>
            <a:off x="7458075" y="5229225"/>
            <a:ext cx="2333625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75" b="1" i="0">
                <a:solidFill>
                  <a:srgbClr val="169FE6"/>
                </a:solidFill>
                <a:latin typeface="Helvetica"/>
                <a:ea typeface="Helvetica"/>
                <a:cs typeface="Helvetica"/>
              </a:defRPr>
            </a:pPr>
            <a:r>
              <a:rPr sz="975" b="1" i="0">
                <a:solidFill>
                  <a:srgbClr val="169FE6"/>
                </a:solidFill>
                <a:latin typeface="Helvetica"/>
                <a:ea typeface="Helvetica"/>
                <a:cs typeface="Helvetica"/>
              </a:rPr>
              <a:t>POSITION PAPER PROPOSAL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B37DD5A4-4ABF-4BE6-A555-DDCDDEDF4095}"/>
              </a:ext>
            </a:extLst>
          </p:cNvPr>
          <p:cNvSpPr>
            <a:spLocks noGrp="1"/>
          </p:cNvSpPr>
          <p:nvPr/>
        </p:nvSpPr>
        <p:spPr>
          <a:xfrm>
            <a:off x="7458075" y="5476875"/>
            <a:ext cx="3762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€700–900m public investment over 10 years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CADA1AF6-41BE-453E-930E-8E98526B641B}"/>
              </a:ext>
            </a:extLst>
          </p:cNvPr>
          <p:cNvSpPr>
            <a:spLocks noGrp="1"/>
          </p:cNvSpPr>
          <p:nvPr/>
        </p:nvSpPr>
        <p:spPr>
          <a:xfrm>
            <a:off x="7458075" y="5791200"/>
            <a:ext cx="37909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050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R&amp;D, pilot manufacturing, clinical integration, ecosystem and skills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0ADA1E38-5C2D-4C86-BD93-8BF61BAD5492}"/>
              </a:ext>
            </a:extLst>
          </p:cNvPr>
          <p:cNvSpPr>
            <a:spLocks noGrp="1"/>
          </p:cNvSpPr>
          <p:nvPr/>
        </p:nvSpPr>
        <p:spPr>
          <a:xfrm>
            <a:off x="5057775" y="6553200"/>
            <a:ext cx="1666875" cy="152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675" b="0" i="0">
                <a:solidFill>
                  <a:srgbClr val="88939D"/>
                </a:solidFill>
                <a:latin typeface="Helvetica"/>
                <a:ea typeface="Helvetica"/>
                <a:cs typeface="Helvetica"/>
              </a:defRPr>
            </a:pPr>
            <a:r>
              <a:rPr sz="675" b="0" i="0">
                <a:solidFill>
                  <a:srgbClr val="88939D"/>
                </a:solidFill>
                <a:latin typeface="Helvetica"/>
                <a:ea typeface="Helvetica"/>
                <a:cs typeface="Helvetica"/>
              </a:rPr>
              <a:t>Conceptual illustration</a:t>
            </a:r>
          </a:p>
        </p:txBody>
      </p:sp>
    </p:spTree>
    <p:extLst>
      <p:ext uri="{BB962C8B-B14F-4D97-AF65-F5344CB8AC3E}">
        <p14:creationId xmlns:p14="http://schemas.microsoft.com/office/powerpoint/2010/main" val="1969498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>
            <a:extLst>
              <a:ext uri="{FF2B5EF4-FFF2-40B4-BE49-F238E27FC236}">
                <a16:creationId xmlns:a16="http://schemas.microsoft.com/office/drawing/2014/main" id="{178AB9E9-8C80-4434-81EB-9452A5F37CB7}"/>
              </a:ext>
            </a:extLst>
          </p:cNvPr>
          <p:cNvSpPr>
            <a:spLocks noGrp="1"/>
          </p:cNvSpPr>
          <p:nvPr/>
        </p:nvSpPr>
        <p:spPr>
          <a:xfrm>
            <a:off x="609600" y="371475"/>
            <a:ext cx="8667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7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27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PODT in Europe’s VHT ecosystem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830E824E-FD45-491C-9BF0-29BD9C61495F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8667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1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1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European foundations and the contribution of this session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EF7A0D90-407D-447C-A66B-98DFD0BB38D2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1066800" cy="47625"/>
          </a:xfrm>
          <a:prstGeom prst="rect">
            <a:avLst/>
          </a:prstGeom>
          <a:solidFill>
            <a:srgbClr val="21AD4A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925050" y="373181"/>
            <a:ext cx="1714500" cy="491888"/>
          </a:xfrm>
          <a:prstGeom prst="rect">
            <a:avLst/>
          </a:prstGeom>
        </p:spPr>
      </p:pic>
      <p:sp>
        <p:nvSpPr>
          <p:cNvPr id="5" name="Gerade Verbindung 4">
            <a:extLst>
              <a:ext uri="{FF2B5EF4-FFF2-40B4-BE49-F238E27FC236}">
                <a16:creationId xmlns:a16="http://schemas.microsoft.com/office/drawing/2014/main" id="{1BB66384-25FE-4006-ABFA-19663EF936C2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8239125" cy="0"/>
          </a:xfrm>
          <a:prstGeom prst="line">
            <a:avLst/>
          </a:prstGeom>
          <a:noFill/>
          <a:ln w="13335">
            <a:solidFill>
              <a:srgbClr val="21AD4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F6DA024-23C3-4088-A111-F1F9128573DC}"/>
              </a:ext>
            </a:extLst>
          </p:cNvPr>
          <p:cNvSpPr>
            <a:spLocks noGrp="1"/>
          </p:cNvSpPr>
          <p:nvPr/>
        </p:nvSpPr>
        <p:spPr>
          <a:xfrm>
            <a:off x="619125" y="6553200"/>
            <a:ext cx="3429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88939D"/>
                </a:solidFill>
                <a:latin typeface="Helvetica"/>
                <a:ea typeface="Helvetica"/>
                <a:cs typeface="Helvetica"/>
              </a:defRPr>
            </a:pPr>
            <a:r>
              <a:rPr sz="825" b="0" i="0">
                <a:solidFill>
                  <a:srgbClr val="88939D"/>
                </a:solidFill>
                <a:latin typeface="Helvetica"/>
                <a:ea typeface="Helvetica"/>
                <a:cs typeface="Helvetica"/>
              </a:rPr>
              <a:t>THCS Learning Week 2026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03BDD09-9DA6-48CE-837A-C4135648C58E}"/>
              </a:ext>
            </a:extLst>
          </p:cNvPr>
          <p:cNvSpPr>
            <a:spLocks noGrp="1"/>
          </p:cNvSpPr>
          <p:nvPr/>
        </p:nvSpPr>
        <p:spPr>
          <a:xfrm>
            <a:off x="247650" y="6515100"/>
            <a:ext cx="2667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75" b="0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0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5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51EA87D-A86D-46A2-B8F4-43C8DF5851DB}"/>
              </a:ext>
            </a:extLst>
          </p:cNvPr>
          <p:cNvSpPr>
            <a:spLocks noGrp="1"/>
          </p:cNvSpPr>
          <p:nvPr/>
        </p:nvSpPr>
        <p:spPr>
          <a:xfrm>
            <a:off x="628650" y="1571625"/>
            <a:ext cx="43815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21AD4A"/>
                </a:solidFill>
                <a:latin typeface="Helvetica"/>
                <a:ea typeface="Helvetica"/>
                <a:cs typeface="Helvetica"/>
              </a:defRPr>
            </a:pPr>
            <a:r>
              <a:rPr sz="1125" b="1" i="0">
                <a:solidFill>
                  <a:srgbClr val="21AD4A"/>
                </a:solidFill>
                <a:latin typeface="Helvetica"/>
                <a:ea typeface="Helvetica"/>
                <a:cs typeface="Helvetica"/>
              </a:rPr>
              <a:t>EUROPEAN FOUNDATION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5B21BD5-E3C6-458F-A758-3513E5751670}"/>
              </a:ext>
            </a:extLst>
          </p:cNvPr>
          <p:cNvSpPr>
            <a:spLocks noGrp="1"/>
          </p:cNvSpPr>
          <p:nvPr/>
        </p:nvSpPr>
        <p:spPr>
          <a:xfrm>
            <a:off x="6496050" y="1571625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125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SESSION CONTRIBUTION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E58A170-3EE3-4838-B117-7C845A41FFE6}"/>
              </a:ext>
            </a:extLst>
          </p:cNvPr>
          <p:cNvSpPr>
            <a:spLocks noGrp="1"/>
          </p:cNvSpPr>
          <p:nvPr/>
        </p:nvSpPr>
        <p:spPr>
          <a:xfrm>
            <a:off x="6076950" y="1571625"/>
            <a:ext cx="19050" cy="2952750"/>
          </a:xfrm>
          <a:prstGeom prst="rect">
            <a:avLst/>
          </a:prstGeom>
          <a:solidFill>
            <a:srgbClr val="29424F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311E2A5-0A62-4542-A274-5B41A71AB8EC}"/>
              </a:ext>
            </a:extLst>
          </p:cNvPr>
          <p:cNvSpPr>
            <a:spLocks noGrp="1"/>
          </p:cNvSpPr>
          <p:nvPr/>
        </p:nvSpPr>
        <p:spPr>
          <a:xfrm>
            <a:off x="628650" y="1952625"/>
            <a:ext cx="2333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VHT Initiative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F6FB151-BF49-422C-B1C3-8E8E9135E42C}"/>
              </a:ext>
            </a:extLst>
          </p:cNvPr>
          <p:cNvSpPr>
            <a:spLocks noGrp="1"/>
          </p:cNvSpPr>
          <p:nvPr/>
        </p:nvSpPr>
        <p:spPr>
          <a:xfrm>
            <a:off x="3067050" y="1962150"/>
            <a:ext cx="27241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12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12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Direction, ecosystem and European investment</a:t>
            </a:r>
          </a:p>
        </p:txBody>
      </p:sp>
      <p:sp>
        <p:nvSpPr>
          <p:cNvPr id="13" name="Gerade Verbindung 12">
            <a:extLst>
              <a:ext uri="{FF2B5EF4-FFF2-40B4-BE49-F238E27FC236}">
                <a16:creationId xmlns:a16="http://schemas.microsoft.com/office/drawing/2014/main" id="{EADB8F3F-ACF9-40DF-BB1A-29E966458CD8}"/>
              </a:ext>
            </a:extLst>
          </p:cNvPr>
          <p:cNvSpPr>
            <a:spLocks noGrp="1"/>
          </p:cNvSpPr>
          <p:nvPr/>
        </p:nvSpPr>
        <p:spPr>
          <a:xfrm>
            <a:off x="628650" y="2428875"/>
            <a:ext cx="51625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33D9CCA-E432-45DD-BAE5-6868E73C491E}"/>
              </a:ext>
            </a:extLst>
          </p:cNvPr>
          <p:cNvSpPr>
            <a:spLocks noGrp="1"/>
          </p:cNvSpPr>
          <p:nvPr/>
        </p:nvSpPr>
        <p:spPr>
          <a:xfrm>
            <a:off x="628650" y="2590800"/>
            <a:ext cx="2333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EDITH roadmap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1882280-959E-4338-984B-EDC70D348910}"/>
              </a:ext>
            </a:extLst>
          </p:cNvPr>
          <p:cNvSpPr>
            <a:spLocks noGrp="1"/>
          </p:cNvSpPr>
          <p:nvPr/>
        </p:nvSpPr>
        <p:spPr>
          <a:xfrm>
            <a:off x="3067050" y="2600325"/>
            <a:ext cx="27241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12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12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Integrated, multiscale VHT building blocks</a:t>
            </a:r>
          </a:p>
        </p:txBody>
      </p:sp>
      <p:sp>
        <p:nvSpPr>
          <p:cNvPr id="16" name="Gerade Verbindung 15">
            <a:extLst>
              <a:ext uri="{FF2B5EF4-FFF2-40B4-BE49-F238E27FC236}">
                <a16:creationId xmlns:a16="http://schemas.microsoft.com/office/drawing/2014/main" id="{1028FDCD-BE15-47BA-A8F5-791C446A75EA}"/>
              </a:ext>
            </a:extLst>
          </p:cNvPr>
          <p:cNvSpPr>
            <a:spLocks noGrp="1"/>
          </p:cNvSpPr>
          <p:nvPr/>
        </p:nvSpPr>
        <p:spPr>
          <a:xfrm>
            <a:off x="628650" y="3067050"/>
            <a:ext cx="51625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4717A868-3AE1-42AA-9D0D-1A151263632D}"/>
              </a:ext>
            </a:extLst>
          </p:cNvPr>
          <p:cNvSpPr>
            <a:spLocks noGrp="1"/>
          </p:cNvSpPr>
          <p:nvPr/>
        </p:nvSpPr>
        <p:spPr>
          <a:xfrm>
            <a:off x="628650" y="3228975"/>
            <a:ext cx="2333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Advanced VHT platform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169D686-E5B3-4AFF-BB1F-A1AB2D3D99FD}"/>
              </a:ext>
            </a:extLst>
          </p:cNvPr>
          <p:cNvSpPr>
            <a:spLocks noGrp="1"/>
          </p:cNvSpPr>
          <p:nvPr/>
        </p:nvSpPr>
        <p:spPr>
          <a:xfrm>
            <a:off x="3067050" y="3238500"/>
            <a:ext cx="27241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12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12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Model integration and validation</a:t>
            </a:r>
          </a:p>
        </p:txBody>
      </p:sp>
      <p:sp>
        <p:nvSpPr>
          <p:cNvPr id="19" name="Gerade Verbindung 18">
            <a:extLst>
              <a:ext uri="{FF2B5EF4-FFF2-40B4-BE49-F238E27FC236}">
                <a16:creationId xmlns:a16="http://schemas.microsoft.com/office/drawing/2014/main" id="{3F618444-32BB-4F35-8228-47EA0A9A9483}"/>
              </a:ext>
            </a:extLst>
          </p:cNvPr>
          <p:cNvSpPr>
            <a:spLocks noGrp="1"/>
          </p:cNvSpPr>
          <p:nvPr/>
        </p:nvSpPr>
        <p:spPr>
          <a:xfrm>
            <a:off x="628650" y="3705225"/>
            <a:ext cx="51625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5D244AD2-0F39-4F2F-A18B-8E6CA169CDE0}"/>
              </a:ext>
            </a:extLst>
          </p:cNvPr>
          <p:cNvSpPr>
            <a:spLocks noGrp="1"/>
          </p:cNvSpPr>
          <p:nvPr/>
        </p:nvSpPr>
        <p:spPr>
          <a:xfrm>
            <a:off x="628650" y="3867150"/>
            <a:ext cx="2333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3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EHDS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FAC51DB4-F2AA-484D-AC8E-50A13818FD15}"/>
              </a:ext>
            </a:extLst>
          </p:cNvPr>
          <p:cNvSpPr>
            <a:spLocks noGrp="1"/>
          </p:cNvSpPr>
          <p:nvPr/>
        </p:nvSpPr>
        <p:spPr>
          <a:xfrm>
            <a:off x="3067050" y="3876675"/>
            <a:ext cx="27241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12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12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Secure, interoperable health-data framework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BCC4C4CA-CEB3-4E04-B28F-D9492663475E}"/>
              </a:ext>
            </a:extLst>
          </p:cNvPr>
          <p:cNvSpPr>
            <a:spLocks noGrp="1"/>
          </p:cNvSpPr>
          <p:nvPr/>
        </p:nvSpPr>
        <p:spPr>
          <a:xfrm>
            <a:off x="6496050" y="1952625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21AD4A"/>
                </a:solidFill>
                <a:latin typeface="Helvetica"/>
                <a:ea typeface="Helvetica"/>
                <a:cs typeface="Helvetica"/>
              </a:defRPr>
            </a:pPr>
            <a:r>
              <a:rPr sz="1200" b="1" i="0">
                <a:solidFill>
                  <a:srgbClr val="21AD4A"/>
                </a:solidFill>
                <a:latin typeface="Helvetica"/>
                <a:ea typeface="Helvetica"/>
                <a:cs typeface="Helvetica"/>
              </a:rPr>
              <a:t>PHOTONICS21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172B965C-DEEE-45B3-83A0-4857000FA7E1}"/>
              </a:ext>
            </a:extLst>
          </p:cNvPr>
          <p:cNvSpPr>
            <a:spLocks noGrp="1"/>
          </p:cNvSpPr>
          <p:nvPr/>
        </p:nvSpPr>
        <p:spPr>
          <a:xfrm>
            <a:off x="8020050" y="1952625"/>
            <a:ext cx="31813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2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2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Optical and molecular measurement technologies</a:t>
            </a:r>
          </a:p>
        </p:txBody>
      </p:sp>
      <p:sp>
        <p:nvSpPr>
          <p:cNvPr id="24" name="Gerade Verbindung 23">
            <a:extLst>
              <a:ext uri="{FF2B5EF4-FFF2-40B4-BE49-F238E27FC236}">
                <a16:creationId xmlns:a16="http://schemas.microsoft.com/office/drawing/2014/main" id="{B8FE54F7-E625-4347-B760-2FCEC374C68A}"/>
              </a:ext>
            </a:extLst>
          </p:cNvPr>
          <p:cNvSpPr>
            <a:spLocks noGrp="1"/>
          </p:cNvSpPr>
          <p:nvPr/>
        </p:nvSpPr>
        <p:spPr>
          <a:xfrm>
            <a:off x="6496050" y="2428875"/>
            <a:ext cx="47053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489545FB-08D8-443C-AF2F-8D463D6B3069}"/>
              </a:ext>
            </a:extLst>
          </p:cNvPr>
          <p:cNvSpPr>
            <a:spLocks noGrp="1"/>
          </p:cNvSpPr>
          <p:nvPr/>
        </p:nvSpPr>
        <p:spPr>
          <a:xfrm>
            <a:off x="6496050" y="259080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200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ADRA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6B5106B7-A1E7-490B-9F28-9F35D6C7D248}"/>
              </a:ext>
            </a:extLst>
          </p:cNvPr>
          <p:cNvSpPr>
            <a:spLocks noGrp="1"/>
          </p:cNvSpPr>
          <p:nvPr/>
        </p:nvSpPr>
        <p:spPr>
          <a:xfrm>
            <a:off x="8020050" y="2590800"/>
            <a:ext cx="31813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2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2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Trustworthy AI for multimodal fusion</a:t>
            </a:r>
          </a:p>
        </p:txBody>
      </p:sp>
      <p:sp>
        <p:nvSpPr>
          <p:cNvPr id="27" name="Gerade Verbindung 26">
            <a:extLst>
              <a:ext uri="{FF2B5EF4-FFF2-40B4-BE49-F238E27FC236}">
                <a16:creationId xmlns:a16="http://schemas.microsoft.com/office/drawing/2014/main" id="{3380CC11-3B2A-43D2-A48A-91903771AD8D}"/>
              </a:ext>
            </a:extLst>
          </p:cNvPr>
          <p:cNvSpPr>
            <a:spLocks noGrp="1"/>
          </p:cNvSpPr>
          <p:nvPr/>
        </p:nvSpPr>
        <p:spPr>
          <a:xfrm>
            <a:off x="6496050" y="3067050"/>
            <a:ext cx="47053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1577C30D-6558-4473-B56E-92D939DF800F}"/>
              </a:ext>
            </a:extLst>
          </p:cNvPr>
          <p:cNvSpPr>
            <a:spLocks noGrp="1"/>
          </p:cNvSpPr>
          <p:nvPr/>
        </p:nvSpPr>
        <p:spPr>
          <a:xfrm>
            <a:off x="6496050" y="3228975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169FE6"/>
                </a:solidFill>
                <a:latin typeface="Helvetica"/>
                <a:ea typeface="Helvetica"/>
                <a:cs typeface="Helvetica"/>
              </a:defRPr>
            </a:pPr>
            <a:r>
              <a:rPr sz="1200" b="1" i="0">
                <a:solidFill>
                  <a:srgbClr val="169FE6"/>
                </a:solidFill>
                <a:latin typeface="Helvetica"/>
                <a:ea typeface="Helvetica"/>
                <a:cs typeface="Helvetica"/>
              </a:rPr>
              <a:t>ERA4HEALTH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3044878E-C426-4AC2-AFFF-3FDCC818A4A4}"/>
              </a:ext>
            </a:extLst>
          </p:cNvPr>
          <p:cNvSpPr>
            <a:spLocks noGrp="1"/>
          </p:cNvSpPr>
          <p:nvPr/>
        </p:nvSpPr>
        <p:spPr>
          <a:xfrm>
            <a:off x="8020050" y="3228975"/>
            <a:ext cx="31813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2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2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Prospective clinical validation</a:t>
            </a:r>
          </a:p>
        </p:txBody>
      </p:sp>
      <p:sp>
        <p:nvSpPr>
          <p:cNvPr id="30" name="Gerade Verbindung 29">
            <a:extLst>
              <a:ext uri="{FF2B5EF4-FFF2-40B4-BE49-F238E27FC236}">
                <a16:creationId xmlns:a16="http://schemas.microsoft.com/office/drawing/2014/main" id="{31D60CDF-FFF3-4C7F-8A98-089BB39761F8}"/>
              </a:ext>
            </a:extLst>
          </p:cNvPr>
          <p:cNvSpPr>
            <a:spLocks noGrp="1"/>
          </p:cNvSpPr>
          <p:nvPr/>
        </p:nvSpPr>
        <p:spPr>
          <a:xfrm>
            <a:off x="6496050" y="3705225"/>
            <a:ext cx="4705350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8B29C9FD-EC29-45F1-9775-E2C2918494BA}"/>
              </a:ext>
            </a:extLst>
          </p:cNvPr>
          <p:cNvSpPr>
            <a:spLocks noGrp="1"/>
          </p:cNvSpPr>
          <p:nvPr/>
        </p:nvSpPr>
        <p:spPr>
          <a:xfrm>
            <a:off x="6496050" y="3867150"/>
            <a:ext cx="14287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FF9E1B"/>
                </a:solidFill>
                <a:latin typeface="Helvetica"/>
                <a:ea typeface="Helvetica"/>
                <a:cs typeface="Helvetica"/>
              </a:defRPr>
            </a:pPr>
            <a:r>
              <a:rPr sz="1200" b="1" i="0">
                <a:solidFill>
                  <a:srgbClr val="FF9E1B"/>
                </a:solidFill>
                <a:latin typeface="Helvetica"/>
                <a:ea typeface="Helvetica"/>
                <a:cs typeface="Helvetica"/>
              </a:rPr>
              <a:t>THCS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B18D9CA-403A-4C44-AD2E-3CD944E2626B}"/>
              </a:ext>
            </a:extLst>
          </p:cNvPr>
          <p:cNvSpPr>
            <a:spLocks noGrp="1"/>
          </p:cNvSpPr>
          <p:nvPr/>
        </p:nvSpPr>
        <p:spPr>
          <a:xfrm>
            <a:off x="8020050" y="3867150"/>
            <a:ext cx="31813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2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2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Implementation across health systems</a:t>
            </a:r>
          </a:p>
        </p:txBody>
      </p:sp>
      <p:sp>
        <p:nvSpPr>
          <p:cNvPr id="33" name="Abgerundetes Rechteck 32">
            <a:extLst>
              <a:ext uri="{FF2B5EF4-FFF2-40B4-BE49-F238E27FC236}">
                <a16:creationId xmlns:a16="http://schemas.microsoft.com/office/drawing/2014/main" id="{695EC739-E2E9-4814-A63B-CBC618AC8978}"/>
              </a:ext>
            </a:extLst>
          </p:cNvPr>
          <p:cNvSpPr>
            <a:spLocks noGrp="1"/>
          </p:cNvSpPr>
          <p:nvPr/>
        </p:nvSpPr>
        <p:spPr>
          <a:xfrm>
            <a:off x="628650" y="4914900"/>
            <a:ext cx="10572750" cy="1000125"/>
          </a:xfrm>
          <a:prstGeom prst="roundRect">
            <a:avLst>
              <a:gd name="adj" fmla="val 7619"/>
            </a:avLst>
          </a:prstGeom>
          <a:solidFill>
            <a:srgbClr val="083B20"/>
          </a:solidFill>
          <a:ln w="13335">
            <a:solidFill>
              <a:srgbClr val="21AD4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3F2B0AD0-26C8-46C6-8AC8-550D0F70BCA8}"/>
              </a:ext>
            </a:extLst>
          </p:cNvPr>
          <p:cNvSpPr>
            <a:spLocks noGrp="1"/>
          </p:cNvSpPr>
          <p:nvPr/>
        </p:nvSpPr>
        <p:spPr>
          <a:xfrm>
            <a:off x="866775" y="5143500"/>
            <a:ext cx="1009650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6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PODT supplies the multimodal measurement and updating layer</a:t>
            </a:r>
          </a:p>
          <a:p>
            <a:pPr algn="ctr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6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for Europe’s Virtual Human Twin ecosystem.</a:t>
            </a:r>
          </a:p>
        </p:txBody>
      </p:sp>
    </p:spTree>
    <p:extLst>
      <p:ext uri="{BB962C8B-B14F-4D97-AF65-F5344CB8AC3E}">
        <p14:creationId xmlns:p14="http://schemas.microsoft.com/office/powerpoint/2010/main" val="985743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>
            <a:extLst>
              <a:ext uri="{FF2B5EF4-FFF2-40B4-BE49-F238E27FC236}">
                <a16:creationId xmlns:a16="http://schemas.microsoft.com/office/drawing/2014/main" id="{F7A5B023-FBEF-46E6-A15B-974DA4F4E7F9}"/>
              </a:ext>
            </a:extLst>
          </p:cNvPr>
          <p:cNvSpPr>
            <a:spLocks noGrp="1"/>
          </p:cNvSpPr>
          <p:nvPr/>
        </p:nvSpPr>
        <p:spPr>
          <a:xfrm>
            <a:off x="628650" y="1495425"/>
            <a:ext cx="105727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9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Europe has the technology base. The partnerships must now build the pathway into routine care.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33D28C8-34C0-4159-A6E0-2F488FB10654}"/>
              </a:ext>
            </a:extLst>
          </p:cNvPr>
          <p:cNvSpPr>
            <a:spLocks noGrp="1"/>
          </p:cNvSpPr>
          <p:nvPr/>
        </p:nvSpPr>
        <p:spPr>
          <a:xfrm>
            <a:off x="647700" y="2162175"/>
            <a:ext cx="428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FF9E1B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FF9E1B"/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C276E04-5685-4D96-A1E7-0DCB17A3D7D9}"/>
              </a:ext>
            </a:extLst>
          </p:cNvPr>
          <p:cNvSpPr>
            <a:spLocks noGrp="1"/>
          </p:cNvSpPr>
          <p:nvPr/>
        </p:nvSpPr>
        <p:spPr>
          <a:xfrm>
            <a:off x="1247775" y="2133600"/>
            <a:ext cx="30289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Shared health challenge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2A5478D-5B83-4210-849E-59CEAC18E602}"/>
              </a:ext>
            </a:extLst>
          </p:cNvPr>
          <p:cNvSpPr>
            <a:spLocks noGrp="1"/>
          </p:cNvSpPr>
          <p:nvPr/>
        </p:nvSpPr>
        <p:spPr>
          <a:xfrm>
            <a:off x="4429125" y="2143125"/>
            <a:ext cx="67722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Define one unmet need, one clinical decision and the outcomes that matter</a:t>
            </a:r>
          </a:p>
        </p:txBody>
      </p:sp>
      <p:sp>
        <p:nvSpPr>
          <p:cNvPr id="5" name="Gerade Verbindung 4">
            <a:extLst>
              <a:ext uri="{FF2B5EF4-FFF2-40B4-BE49-F238E27FC236}">
                <a16:creationId xmlns:a16="http://schemas.microsoft.com/office/drawing/2014/main" id="{83BD17AD-F664-44F1-8404-931F214E0E61}"/>
              </a:ext>
            </a:extLst>
          </p:cNvPr>
          <p:cNvSpPr>
            <a:spLocks noGrp="1"/>
          </p:cNvSpPr>
          <p:nvPr/>
        </p:nvSpPr>
        <p:spPr>
          <a:xfrm>
            <a:off x="1247775" y="2571750"/>
            <a:ext cx="9953625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68505D9-E280-4122-9436-A621A970F6E5}"/>
              </a:ext>
            </a:extLst>
          </p:cNvPr>
          <p:cNvSpPr>
            <a:spLocks noGrp="1"/>
          </p:cNvSpPr>
          <p:nvPr/>
        </p:nvSpPr>
        <p:spPr>
          <a:xfrm>
            <a:off x="647700" y="2790825"/>
            <a:ext cx="428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4F6102-414D-48C4-B02E-E0CE67631C17}"/>
              </a:ext>
            </a:extLst>
          </p:cNvPr>
          <p:cNvSpPr>
            <a:spLocks noGrp="1"/>
          </p:cNvSpPr>
          <p:nvPr/>
        </p:nvSpPr>
        <p:spPr>
          <a:xfrm>
            <a:off x="1247775" y="2762250"/>
            <a:ext cx="30289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Co-design from the start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F4A6D43-BF76-417A-8347-4AEE83D23EF2}"/>
              </a:ext>
            </a:extLst>
          </p:cNvPr>
          <p:cNvSpPr>
            <a:spLocks noGrp="1"/>
          </p:cNvSpPr>
          <p:nvPr/>
        </p:nvSpPr>
        <p:spPr>
          <a:xfrm>
            <a:off x="4429125" y="2771775"/>
            <a:ext cx="67722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Bring patients, clinicians, measurement teams, AI experts and payers into the design</a:t>
            </a:r>
          </a:p>
        </p:txBody>
      </p:sp>
      <p:sp>
        <p:nvSpPr>
          <p:cNvPr id="9" name="Gerade Verbindung 8">
            <a:extLst>
              <a:ext uri="{FF2B5EF4-FFF2-40B4-BE49-F238E27FC236}">
                <a16:creationId xmlns:a16="http://schemas.microsoft.com/office/drawing/2014/main" id="{6B726A00-5F7E-461E-8CA2-5258CEC412A0}"/>
              </a:ext>
            </a:extLst>
          </p:cNvPr>
          <p:cNvSpPr>
            <a:spLocks noGrp="1"/>
          </p:cNvSpPr>
          <p:nvPr/>
        </p:nvSpPr>
        <p:spPr>
          <a:xfrm>
            <a:off x="1247775" y="3200400"/>
            <a:ext cx="9953625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1D477D6-F995-475F-947E-EC0E664CF62E}"/>
              </a:ext>
            </a:extLst>
          </p:cNvPr>
          <p:cNvSpPr>
            <a:spLocks noGrp="1"/>
          </p:cNvSpPr>
          <p:nvPr/>
        </p:nvSpPr>
        <p:spPr>
          <a:xfrm>
            <a:off x="647700" y="3419475"/>
            <a:ext cx="428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958DBDD-A5BF-4E7B-9E7D-C78409CC52B5}"/>
              </a:ext>
            </a:extLst>
          </p:cNvPr>
          <p:cNvSpPr>
            <a:spLocks noGrp="1"/>
          </p:cNvSpPr>
          <p:nvPr/>
        </p:nvSpPr>
        <p:spPr>
          <a:xfrm>
            <a:off x="1247775" y="3390900"/>
            <a:ext cx="30289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Aligned programmes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3B7E6F22-D14D-471F-9A1D-4E4B4DD823A0}"/>
              </a:ext>
            </a:extLst>
          </p:cNvPr>
          <p:cNvSpPr>
            <a:spLocks noGrp="1"/>
          </p:cNvSpPr>
          <p:nvPr/>
        </p:nvSpPr>
        <p:spPr>
          <a:xfrm>
            <a:off x="4429125" y="3400425"/>
            <a:ext cx="67722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Connect calls, evidence requirements, demonstrators and handovers</a:t>
            </a:r>
          </a:p>
        </p:txBody>
      </p:sp>
      <p:sp>
        <p:nvSpPr>
          <p:cNvPr id="13" name="Gerade Verbindung 12">
            <a:extLst>
              <a:ext uri="{FF2B5EF4-FFF2-40B4-BE49-F238E27FC236}">
                <a16:creationId xmlns:a16="http://schemas.microsoft.com/office/drawing/2014/main" id="{9D5A02AF-0983-4F9C-BFB5-2472807EBA5E}"/>
              </a:ext>
            </a:extLst>
          </p:cNvPr>
          <p:cNvSpPr>
            <a:spLocks noGrp="1"/>
          </p:cNvSpPr>
          <p:nvPr/>
        </p:nvSpPr>
        <p:spPr>
          <a:xfrm>
            <a:off x="1247775" y="3829050"/>
            <a:ext cx="9953625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5DF4DD5E-A49F-4499-9497-B7B39DED7A27}"/>
              </a:ext>
            </a:extLst>
          </p:cNvPr>
          <p:cNvSpPr>
            <a:spLocks noGrp="1"/>
          </p:cNvSpPr>
          <p:nvPr/>
        </p:nvSpPr>
        <p:spPr>
          <a:xfrm>
            <a:off x="647700" y="4048125"/>
            <a:ext cx="428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04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52B464E-2CA6-4681-AEA3-870BE6E3F422}"/>
              </a:ext>
            </a:extLst>
          </p:cNvPr>
          <p:cNvSpPr>
            <a:spLocks noGrp="1"/>
          </p:cNvSpPr>
          <p:nvPr/>
        </p:nvSpPr>
        <p:spPr>
          <a:xfrm>
            <a:off x="1247775" y="4019550"/>
            <a:ext cx="30289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Validation across systems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F0B0436-E2B1-499F-8851-A141B8B60700}"/>
              </a:ext>
            </a:extLst>
          </p:cNvPr>
          <p:cNvSpPr>
            <a:spLocks noGrp="1"/>
          </p:cNvSpPr>
          <p:nvPr/>
        </p:nvSpPr>
        <p:spPr>
          <a:xfrm>
            <a:off x="4429125" y="4029075"/>
            <a:ext cx="67722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Test clinical value, workflow impact and transferability in several countries</a:t>
            </a:r>
          </a:p>
        </p:txBody>
      </p:sp>
      <p:sp>
        <p:nvSpPr>
          <p:cNvPr id="17" name="Gerade Verbindung 16">
            <a:extLst>
              <a:ext uri="{FF2B5EF4-FFF2-40B4-BE49-F238E27FC236}">
                <a16:creationId xmlns:a16="http://schemas.microsoft.com/office/drawing/2014/main" id="{27337C36-4CDB-4EA0-B1B0-14F84B729C72}"/>
              </a:ext>
            </a:extLst>
          </p:cNvPr>
          <p:cNvSpPr>
            <a:spLocks noGrp="1"/>
          </p:cNvSpPr>
          <p:nvPr/>
        </p:nvSpPr>
        <p:spPr>
          <a:xfrm>
            <a:off x="1247775" y="4457700"/>
            <a:ext cx="9953625" cy="0"/>
          </a:xfrm>
          <a:prstGeom prst="line">
            <a:avLst/>
          </a:prstGeom>
          <a:noFill/>
          <a:ln w="9525">
            <a:solidFill>
              <a:srgbClr val="29424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C32F4398-FE3A-4ACC-A70F-5B82A82CE041}"/>
              </a:ext>
            </a:extLst>
          </p:cNvPr>
          <p:cNvSpPr>
            <a:spLocks noGrp="1"/>
          </p:cNvSpPr>
          <p:nvPr/>
        </p:nvSpPr>
        <p:spPr>
          <a:xfrm>
            <a:off x="647700" y="4676775"/>
            <a:ext cx="4286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defRPr>
            </a:pPr>
            <a:r>
              <a:rPr sz="1050" b="1" i="0">
                <a:solidFill>
                  <a:srgbClr val="18C4D8"/>
                </a:solidFill>
                <a:latin typeface="Helvetica"/>
                <a:ea typeface="Helvetica"/>
                <a:cs typeface="Helvetica"/>
              </a:rPr>
              <a:t>05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C62D2DE-21BF-438E-825A-948947B0D3C7}"/>
              </a:ext>
            </a:extLst>
          </p:cNvPr>
          <p:cNvSpPr>
            <a:spLocks noGrp="1"/>
          </p:cNvSpPr>
          <p:nvPr/>
        </p:nvSpPr>
        <p:spPr>
          <a:xfrm>
            <a:off x="1247775" y="4648200"/>
            <a:ext cx="30289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50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Conditions for scale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D7EE0CE6-0AAA-4BAB-A8EE-20DF787A7430}"/>
              </a:ext>
            </a:extLst>
          </p:cNvPr>
          <p:cNvSpPr>
            <a:spLocks noGrp="1"/>
          </p:cNvSpPr>
          <p:nvPr/>
        </p:nvSpPr>
        <p:spPr>
          <a:xfrm>
            <a:off x="4429125" y="4657725"/>
            <a:ext cx="67722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0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Prepare standards, reimbursement, manufacturing, skills and ownership</a:t>
            </a:r>
          </a:p>
        </p:txBody>
      </p:sp>
      <p:sp>
        <p:nvSpPr>
          <p:cNvPr id="21" name="Abgerundetes Rechteck 20">
            <a:extLst>
              <a:ext uri="{FF2B5EF4-FFF2-40B4-BE49-F238E27FC236}">
                <a16:creationId xmlns:a16="http://schemas.microsoft.com/office/drawing/2014/main" id="{0A1B44F7-8EF3-4C7B-954F-E62E7B1D7140}"/>
              </a:ext>
            </a:extLst>
          </p:cNvPr>
          <p:cNvSpPr>
            <a:spLocks noGrp="1"/>
          </p:cNvSpPr>
          <p:nvPr/>
        </p:nvSpPr>
        <p:spPr>
          <a:xfrm>
            <a:off x="628650" y="5457825"/>
            <a:ext cx="10572750" cy="723900"/>
          </a:xfrm>
          <a:prstGeom prst="roundRect">
            <a:avLst>
              <a:gd name="adj" fmla="val 11842"/>
            </a:avLst>
          </a:prstGeom>
          <a:solidFill>
            <a:srgbClr val="083B20"/>
          </a:solidFill>
          <a:ln w="14288">
            <a:solidFill>
              <a:srgbClr val="21AD4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5DF25E9C-AC9E-4AD5-81C5-34F0F8FB62C9}"/>
              </a:ext>
            </a:extLst>
          </p:cNvPr>
          <p:cNvSpPr>
            <a:spLocks noGrp="1"/>
          </p:cNvSpPr>
          <p:nvPr/>
        </p:nvSpPr>
        <p:spPr>
          <a:xfrm>
            <a:off x="876300" y="5562600"/>
            <a:ext cx="1006792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6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Immediate opportunity: one cross-partnership demonstrator</a:t>
            </a:r>
          </a:p>
          <a:p>
            <a:pPr algn="ctr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1650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built around a real care pathway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4AA29A9B-EB1C-45D6-9849-861F9FB5284B}"/>
              </a:ext>
            </a:extLst>
          </p:cNvPr>
          <p:cNvSpPr>
            <a:spLocks noGrp="1"/>
          </p:cNvSpPr>
          <p:nvPr/>
        </p:nvSpPr>
        <p:spPr>
          <a:xfrm>
            <a:off x="609600" y="371475"/>
            <a:ext cx="86677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775" b="1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2775" b="1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The work ahead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BA36B8FA-91F1-4FCD-9107-655DBF610744}"/>
              </a:ext>
            </a:extLst>
          </p:cNvPr>
          <p:cNvSpPr>
            <a:spLocks noGrp="1"/>
          </p:cNvSpPr>
          <p:nvPr/>
        </p:nvSpPr>
        <p:spPr>
          <a:xfrm>
            <a:off x="628650" y="876300"/>
            <a:ext cx="8667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0" i="1">
                <a:solidFill>
                  <a:srgbClr val="B6BEC7"/>
                </a:solidFill>
                <a:latin typeface="Helvetica"/>
                <a:ea typeface="Helvetica"/>
                <a:cs typeface="Helvetica"/>
              </a:defRPr>
            </a:pPr>
            <a:r>
              <a:rPr sz="1275" b="0" i="1">
                <a:solidFill>
                  <a:srgbClr val="B6BEC7"/>
                </a:solidFill>
                <a:latin typeface="Helvetica"/>
                <a:ea typeface="Helvetica"/>
                <a:cs typeface="Helvetica"/>
              </a:rPr>
              <a:t>What Europe’s partnerships must now build together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C8D8A6BF-D6E4-4201-9481-69671C6E12A3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1066800" cy="47625"/>
          </a:xfrm>
          <a:prstGeom prst="rect">
            <a:avLst/>
          </a:prstGeom>
          <a:solidFill>
            <a:srgbClr val="21AD4A"/>
          </a:solidFill>
          <a:ln w="0"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55" name="Grafik 5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925050" y="373181"/>
            <a:ext cx="1714500" cy="491888"/>
          </a:xfrm>
          <a:prstGeom prst="rect">
            <a:avLst/>
          </a:prstGeom>
        </p:spPr>
      </p:pic>
      <p:sp>
        <p:nvSpPr>
          <p:cNvPr id="27" name="Gerade Verbindung 26">
            <a:extLst>
              <a:ext uri="{FF2B5EF4-FFF2-40B4-BE49-F238E27FC236}">
                <a16:creationId xmlns:a16="http://schemas.microsoft.com/office/drawing/2014/main" id="{6AD790E9-B167-4351-A2CB-21FC3F6FE4F9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8239125" cy="0"/>
          </a:xfrm>
          <a:prstGeom prst="line">
            <a:avLst/>
          </a:prstGeom>
          <a:noFill/>
          <a:ln w="13335">
            <a:solidFill>
              <a:srgbClr val="21AD4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7ED4C51E-3AB4-4DAB-A190-4AF533112AFD}"/>
              </a:ext>
            </a:extLst>
          </p:cNvPr>
          <p:cNvSpPr>
            <a:spLocks noGrp="1"/>
          </p:cNvSpPr>
          <p:nvPr/>
        </p:nvSpPr>
        <p:spPr>
          <a:xfrm>
            <a:off x="619125" y="6553200"/>
            <a:ext cx="3429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88939D"/>
                </a:solidFill>
                <a:latin typeface="Helvetica"/>
                <a:ea typeface="Helvetica"/>
                <a:cs typeface="Helvetica"/>
              </a:defRPr>
            </a:pPr>
            <a:r>
              <a:rPr sz="825" b="0" i="0">
                <a:solidFill>
                  <a:srgbClr val="88939D"/>
                </a:solidFill>
                <a:latin typeface="Helvetica"/>
                <a:ea typeface="Helvetica"/>
                <a:cs typeface="Helvetica"/>
              </a:rPr>
              <a:t>THCS Learning Week 2026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66B817A2-41C4-498B-8764-DA7A20DD3299}"/>
              </a:ext>
            </a:extLst>
          </p:cNvPr>
          <p:cNvSpPr>
            <a:spLocks noGrp="1"/>
          </p:cNvSpPr>
          <p:nvPr/>
        </p:nvSpPr>
        <p:spPr>
          <a:xfrm>
            <a:off x="247650" y="6515100"/>
            <a:ext cx="2667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75" b="0" i="0">
                <a:solidFill>
                  <a:srgbClr val="FFFFFF"/>
                </a:solidFill>
                <a:latin typeface="Helvetica"/>
                <a:ea typeface="Helvetica"/>
                <a:cs typeface="Helvetica"/>
              </a:defRPr>
            </a:pPr>
            <a:r>
              <a:rPr sz="975" b="0" i="0">
                <a:solidFill>
                  <a:srgbClr val="FFFFFF"/>
                </a:solidFill>
                <a:latin typeface="Helvetica"/>
                <a:ea typeface="Helvetica"/>
                <a:cs typeface="Helvetica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3826812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56A476D4FD7D4F920E0B10452BEFE9" ma:contentTypeVersion="19" ma:contentTypeDescription="Create a new document." ma:contentTypeScope="" ma:versionID="b6cf3836388dd401d85821d22dc5ae1e">
  <xsd:schema xmlns:xsd="http://www.w3.org/2001/XMLSchema" xmlns:xs="http://www.w3.org/2001/XMLSchema" xmlns:p="http://schemas.microsoft.com/office/2006/metadata/properties" xmlns:ns2="cace2828-e83e-48eb-a8f6-7e12f28ce2e2" xmlns:ns3="27684284-8cc5-40aa-a979-c9944ddb0050" targetNamespace="http://schemas.microsoft.com/office/2006/metadata/properties" ma:root="true" ma:fieldsID="a5e92b8c020914ab199d177f0c5107b9" ns2:_="" ns3:_="">
    <xsd:import namespace="cace2828-e83e-48eb-a8f6-7e12f28ce2e2"/>
    <xsd:import namespace="27684284-8cc5-40aa-a979-c9944ddb00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e2828-e83e-48eb-a8f6-7e12f28ce2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6ac32b6-d060-42fb-93c0-6c46742e1a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684284-8cc5-40aa-a979-c9944ddb005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85adf45-b708-4e1e-afe6-2b3ebda6001a}" ma:internalName="TaxCatchAll" ma:showField="CatchAllData" ma:web="27684284-8cc5-40aa-a979-c9944ddb00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684284-8cc5-40aa-a979-c9944ddb0050" xsi:nil="true"/>
    <lcf76f155ced4ddcb4097134ff3c332f xmlns="cace2828-e83e-48eb-a8f6-7e12f28ce2e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1BB658D-9192-4398-B9D1-D2AA698ED8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ce2828-e83e-48eb-a8f6-7e12f28ce2e2"/>
    <ds:schemaRef ds:uri="27684284-8cc5-40aa-a979-c9944ddb00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6A711C-301E-4C5B-8EC5-57FF38E2AB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85B7BF-883C-4524-A3AC-0DA972BEF4A0}">
  <ds:schemaRefs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  <ds:schemaRef ds:uri="cace2828-e83e-48eb-a8f6-7e12f28ce2e2"/>
    <ds:schemaRef ds:uri="http://schemas.microsoft.com/office/2006/documentManagement/types"/>
    <ds:schemaRef ds:uri="http://purl.org/dc/elements/1.1/"/>
    <ds:schemaRef ds:uri="http://purl.org/dc/dcmitype/"/>
    <ds:schemaRef ds:uri="27684284-8cc5-40aa-a979-c9944ddb0050"/>
  </ds:schemaRefs>
</ds:datastoreItem>
</file>

<file path=docMetadata/LabelInfo.xml><?xml version="1.0" encoding="utf-8"?>
<clbl:labelList xmlns:clbl="http://schemas.microsoft.com/office/2020/mipLabelMetadata">
  <clbl:label id="{b4199b9c-a89e-442f-9799-431511f14748}" enabled="1" method="Privileged" siteId="{10efe0bd-a030-4bca-809c-b5e6745e499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460</Words>
  <Application>Microsoft Office PowerPoint</Application>
  <DocSecurity>0</DocSecurity>
  <PresentationFormat>Widescreen</PresentationFormat>
  <Paragraphs>110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Helvetica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Leibniz-IPHT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/>
  <dc:creator>Juergen Popp</dc:creator>
  <cp:keywords/>
  <dc:description/>
  <cp:lastModifiedBy>Sharon Carson</cp:lastModifiedBy>
  <cp:revision>3</cp:revision>
  <dcterms:created xsi:type="dcterms:W3CDTF">2026-09-27T08:05:02Z</dcterms:created>
  <dcterms:modified xsi:type="dcterms:W3CDTF">2026-09-29T14:26:54Z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0x0101008156A476D4FD7D4F920E0B10452BEFE9</vt:lpwstr>
  </property>
  <property fmtid="{D5CDD505-2E9C-101B-9397-08002B2CF9AE}" pid="3" name="MediaServiceImageTags">
    <vt:lpwstr/>
  </property>
</Properties>
</file>